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7" r:id="rId11"/>
    <p:sldId id="286" r:id="rId12"/>
    <p:sldId id="277" r:id="rId13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93B"/>
    <a:srgbClr val="EB8906"/>
    <a:srgbClr val="92D050"/>
    <a:srgbClr val="455139"/>
    <a:srgbClr val="374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>
      <p:cViewPr>
        <p:scale>
          <a:sx n="114" d="100"/>
          <a:sy n="114" d="100"/>
        </p:scale>
        <p:origin x="1560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2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549CF-5A45-43FF-8AF3-7463F2EA0A2B}" type="datetimeFigureOut">
              <a:rPr lang="en-US" smtClean="0"/>
              <a:t>8/6/16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E6E0C-28B1-4A58-A157-9920F9A06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9163413" cy="6177784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2D0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8390"/>
            <a:ext cx="2952328" cy="114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09320"/>
            <a:ext cx="1368152" cy="39942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9EC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1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4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09320"/>
            <a:ext cx="1368152" cy="39942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9EC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8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F9960-F855-438E-A7A6-55F37F3C0765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B04C2-9B12-4505-865A-EDA925BE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QumWy9QEzk&amp;list=PLNy639SB72xIgQyKr8FHA_rkPrDG6X14c" TargetMode="Externa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Juan Camilo Ibarra</a:t>
            </a:r>
            <a:br>
              <a:rPr lang="en-US" dirty="0" smtClean="0"/>
            </a:br>
            <a:r>
              <a:rPr lang="en-US" sz="3200" dirty="0" smtClean="0"/>
              <a:t>PhD Candidate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altLang="en-US" dirty="0"/>
              <a:t>Metro system for Bogotá</a:t>
            </a:r>
          </a:p>
          <a:p>
            <a:pPr lvl="1"/>
            <a:r>
              <a:rPr lang="es-CO" altLang="en-US" dirty="0"/>
              <a:t>Line 1</a:t>
            </a:r>
          </a:p>
          <a:p>
            <a:pPr lvl="1"/>
            <a:r>
              <a:rPr lang="es-CO" altLang="en-US" dirty="0"/>
              <a:t>27 Stations</a:t>
            </a:r>
          </a:p>
          <a:p>
            <a:pPr lvl="1"/>
            <a:r>
              <a:rPr lang="es-CO" altLang="en-US" dirty="0"/>
              <a:t>Study of value capture for 14 stations</a:t>
            </a:r>
          </a:p>
          <a:p>
            <a:pPr lvl="1"/>
            <a:r>
              <a:rPr lang="es-CO" altLang="en-US" dirty="0"/>
              <a:t>Influence area 500 and 1500 mts</a:t>
            </a:r>
          </a:p>
          <a:p>
            <a:endParaRPr lang="en-US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6" t="33098" r="40215" b="17007"/>
          <a:stretch>
            <a:fillRect/>
          </a:stretch>
        </p:blipFill>
        <p:spPr bwMode="auto">
          <a:xfrm>
            <a:off x="4728369" y="1600200"/>
            <a:ext cx="1992312" cy="2016125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34015" r="18951" b="17091"/>
          <a:stretch>
            <a:fillRect/>
          </a:stretch>
        </p:blipFill>
        <p:spPr bwMode="auto">
          <a:xfrm>
            <a:off x="5868144" y="2660650"/>
            <a:ext cx="3024188" cy="34655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Plataforma</a:t>
            </a:r>
            <a:r>
              <a:rPr lang="en-US" dirty="0" smtClean="0"/>
              <a:t> de </a:t>
            </a:r>
            <a:r>
              <a:rPr lang="en-US" dirty="0" err="1" smtClean="0"/>
              <a:t>visualizaci</a:t>
            </a:r>
            <a:r>
              <a:rPr lang="en-US" dirty="0" err="1" smtClean="0"/>
              <a:t>ón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PLMB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Plataforma</a:t>
            </a:r>
            <a:r>
              <a:rPr lang="en-US" dirty="0" smtClean="0"/>
              <a:t> de </a:t>
            </a:r>
            <a:r>
              <a:rPr lang="en-US" dirty="0" err="1" smtClean="0"/>
              <a:t>visualizaci</a:t>
            </a:r>
            <a:r>
              <a:rPr lang="en-US" dirty="0" err="1" smtClean="0"/>
              <a:t>ón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PLMB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17046" r="20523" b="22461"/>
          <a:stretch>
            <a:fillRect/>
          </a:stretch>
        </p:blipFill>
        <p:spPr bwMode="auto">
          <a:xfrm>
            <a:off x="611560" y="1667527"/>
            <a:ext cx="4376032" cy="290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 t="25328" r="20802"/>
          <a:stretch>
            <a:fillRect/>
          </a:stretch>
        </p:blipFill>
        <p:spPr bwMode="auto">
          <a:xfrm>
            <a:off x="5269044" y="1988840"/>
            <a:ext cx="3417756" cy="277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30092" r="20721" b="9505"/>
          <a:stretch>
            <a:fillRect/>
          </a:stretch>
        </p:blipFill>
        <p:spPr bwMode="auto">
          <a:xfrm>
            <a:off x="2411760" y="3898649"/>
            <a:ext cx="3600623" cy="237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85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1500187"/>
          </a:xfrm>
        </p:spPr>
        <p:txBody>
          <a:bodyPr anchor="t">
            <a:normAutofit/>
          </a:bodyPr>
          <a:lstStyle/>
          <a:p>
            <a:pPr algn="ctr"/>
            <a:r>
              <a:rPr lang="en-US" sz="2800" dirty="0" err="1" smtClean="0"/>
              <a:t>Contacto</a:t>
            </a:r>
            <a:r>
              <a:rPr lang="en-US" sz="2800" dirty="0" smtClean="0"/>
              <a:t>:</a:t>
            </a:r>
          </a:p>
          <a:p>
            <a:pPr algn="ctr"/>
            <a:r>
              <a:rPr lang="en-US" sz="2800" dirty="0" err="1" smtClean="0"/>
              <a:t>jibarral@unbosque.edu.co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722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Qui</a:t>
            </a:r>
            <a:r>
              <a:rPr lang="en-US" dirty="0" err="1" smtClean="0"/>
              <a:t>én</a:t>
            </a:r>
            <a:r>
              <a:rPr lang="en-US" dirty="0" smtClean="0"/>
              <a:t> soy </a:t>
            </a:r>
            <a:r>
              <a:rPr lang="en-US" dirty="0" err="1" smtClean="0"/>
              <a:t>yo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dirty="0" smtClean="0"/>
              <a:t>Juan Camilo Ibarra</a:t>
            </a:r>
          </a:p>
          <a:p>
            <a:pPr lvl="1"/>
            <a:r>
              <a:rPr lang="en-US" dirty="0" err="1" smtClean="0"/>
              <a:t>Ingeniero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y </a:t>
            </a:r>
            <a:r>
              <a:rPr lang="en-US" dirty="0" err="1" smtClean="0"/>
              <a:t>Computaci</a:t>
            </a:r>
            <a:r>
              <a:rPr lang="en-US" dirty="0" err="1" smtClean="0"/>
              <a:t>ón</a:t>
            </a:r>
            <a:endParaRPr lang="en-US" dirty="0" smtClean="0"/>
          </a:p>
          <a:p>
            <a:pPr lvl="1"/>
            <a:r>
              <a:rPr lang="en-US" dirty="0" smtClean="0"/>
              <a:t>Magister en </a:t>
            </a:r>
            <a:r>
              <a:rPr lang="en-US" dirty="0" err="1" smtClean="0"/>
              <a:t>Sistemas</a:t>
            </a:r>
            <a:r>
              <a:rPr lang="en-US" dirty="0" smtClean="0"/>
              <a:t>, </a:t>
            </a:r>
            <a:r>
              <a:rPr lang="en-US" dirty="0" err="1" smtClean="0"/>
              <a:t>opción</a:t>
            </a:r>
            <a:r>
              <a:rPr lang="en-US" dirty="0" smtClean="0"/>
              <a:t> en </a:t>
            </a:r>
            <a:r>
              <a:rPr lang="en-US" dirty="0" err="1" smtClean="0"/>
              <a:t>Computación</a:t>
            </a:r>
            <a:r>
              <a:rPr lang="en-US" dirty="0" smtClean="0"/>
              <a:t> Visual</a:t>
            </a:r>
          </a:p>
          <a:p>
            <a:pPr lvl="1"/>
            <a:r>
              <a:rPr lang="en-US" dirty="0" smtClean="0"/>
              <a:t>PhD en </a:t>
            </a:r>
            <a:r>
              <a:rPr lang="en-US" dirty="0" err="1" smtClean="0"/>
              <a:t>Ingeniería</a:t>
            </a:r>
            <a:r>
              <a:rPr lang="en-US" dirty="0" smtClean="0"/>
              <a:t> (</a:t>
            </a:r>
            <a:r>
              <a:rPr lang="en-US" dirty="0" err="1" smtClean="0"/>
              <a:t>Candidato</a:t>
            </a:r>
            <a:r>
              <a:rPr lang="en-US" dirty="0" smtClean="0"/>
              <a:t> a </a:t>
            </a:r>
            <a:r>
              <a:rPr lang="en-US" dirty="0" err="1" smtClean="0"/>
              <a:t>grado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Temas</a:t>
            </a:r>
            <a:r>
              <a:rPr lang="en-US" dirty="0" smtClean="0"/>
              <a:t> de </a:t>
            </a:r>
            <a:r>
              <a:rPr lang="en-US" dirty="0" err="1" smtClean="0"/>
              <a:t>investigación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28" y="4725144"/>
            <a:ext cx="8208912" cy="132343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err="1"/>
              <a:t>Computación</a:t>
            </a:r>
            <a:r>
              <a:rPr lang="en-US" sz="2000" dirty="0"/>
              <a:t> </a:t>
            </a:r>
            <a:r>
              <a:rPr lang="en-US" sz="2000" dirty="0" err="1"/>
              <a:t>gráfica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/>
              <a:t>Visualización</a:t>
            </a:r>
            <a:r>
              <a:rPr lang="en-US" sz="2000" dirty="0"/>
              <a:t> de </a:t>
            </a:r>
            <a:r>
              <a:rPr lang="en-US" sz="2000" dirty="0" err="1" smtClean="0"/>
              <a:t>Información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Sistemas</a:t>
            </a:r>
            <a:r>
              <a:rPr lang="en-US" sz="2000" dirty="0" smtClean="0"/>
              <a:t> </a:t>
            </a:r>
            <a:r>
              <a:rPr lang="en-US" sz="2000" dirty="0" err="1" smtClean="0"/>
              <a:t>Urbanos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/>
              <a:t>Desarrollo</a:t>
            </a:r>
            <a:r>
              <a:rPr lang="en-US" sz="2000" dirty="0"/>
              <a:t> web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Ingenier</a:t>
            </a:r>
            <a:r>
              <a:rPr lang="en-US" sz="2000" dirty="0" err="1" smtClean="0"/>
              <a:t>ía</a:t>
            </a:r>
            <a:r>
              <a:rPr lang="en-US" sz="2000" dirty="0" smtClean="0"/>
              <a:t> de Software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HCI (</a:t>
            </a:r>
            <a:r>
              <a:rPr lang="en-US" sz="2000" dirty="0" err="1" smtClean="0"/>
              <a:t>Interacción</a:t>
            </a:r>
            <a:r>
              <a:rPr lang="en-US" sz="2000" dirty="0" smtClean="0"/>
              <a:t> Hombre-</a:t>
            </a:r>
            <a:r>
              <a:rPr lang="en-US" sz="2000" dirty="0" err="1" smtClean="0"/>
              <a:t>Máquina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83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trabajos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12" y="1224002"/>
            <a:ext cx="6156176" cy="38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Data</a:t>
            </a:r>
            <a:endParaRPr lang="en-US" b="1" dirty="0" smtClean="0"/>
          </a:p>
          <a:p>
            <a:pPr lvl="1"/>
            <a:r>
              <a:rPr lang="en-US" dirty="0" smtClean="0"/>
              <a:t>UBER trips since September </a:t>
            </a:r>
            <a:r>
              <a:rPr lang="en-US" dirty="0" smtClean="0"/>
              <a:t>2013 to July 2015 (Only starting and end point)</a:t>
            </a:r>
          </a:p>
          <a:p>
            <a:r>
              <a:rPr lang="en-US" dirty="0" smtClean="0"/>
              <a:t>Three main aspects:</a:t>
            </a:r>
          </a:p>
          <a:p>
            <a:pPr lvl="1"/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Drivers</a:t>
            </a:r>
          </a:p>
          <a:p>
            <a:pPr lvl="1"/>
            <a:r>
              <a:rPr lang="en-US" dirty="0" smtClean="0"/>
              <a:t>Trips</a:t>
            </a:r>
          </a:p>
        </p:txBody>
      </p:sp>
      <p:sp>
        <p:nvSpPr>
          <p:cNvPr id="6" name="AutoShape 2" descr="filesystem:chrome-extension://fdpohaocaechififmbbbbbknoalclacl/temporary/screencapture-guitaca-uniandes-edu-co-3007-1467156345063.png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r="15982"/>
          <a:stretch/>
        </p:blipFill>
        <p:spPr bwMode="auto">
          <a:xfrm>
            <a:off x="4788015" y="1268850"/>
            <a:ext cx="3767071" cy="518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Analysis task:</a:t>
            </a:r>
          </a:p>
          <a:p>
            <a:pPr lvl="1"/>
            <a:r>
              <a:rPr lang="en-US" dirty="0" smtClean="0"/>
              <a:t>How the people use UBER on weekends?</a:t>
            </a:r>
          </a:p>
          <a:p>
            <a:pPr lvl="1"/>
            <a:r>
              <a:rPr lang="en-US" dirty="0" smtClean="0"/>
              <a:t>Is there a correlation between UBER trips and </a:t>
            </a:r>
            <a:r>
              <a:rPr lang="en-US" dirty="0" err="1" smtClean="0"/>
              <a:t>accidentality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Analysis variables:</a:t>
            </a:r>
          </a:p>
          <a:p>
            <a:pPr lvl="1"/>
            <a:r>
              <a:rPr lang="en-US" dirty="0" smtClean="0"/>
              <a:t>Origin-destination of trips</a:t>
            </a:r>
          </a:p>
          <a:p>
            <a:pPr lvl="1"/>
            <a:r>
              <a:rPr lang="en-US" dirty="0" smtClean="0"/>
              <a:t>Quantity of trips</a:t>
            </a:r>
          </a:p>
          <a:p>
            <a:pPr lvl="1"/>
            <a:r>
              <a:rPr lang="en-US" dirty="0" smtClean="0"/>
              <a:t>Accidents</a:t>
            </a:r>
          </a:p>
          <a:p>
            <a:pPr lvl="1"/>
            <a:endParaRPr lang="en-US" dirty="0"/>
          </a:p>
        </p:txBody>
      </p:sp>
      <p:sp>
        <p:nvSpPr>
          <p:cNvPr id="6" name="AutoShape 2" descr="filesystem:chrome-extension://fdpohaocaechififmbbbbbknoalclacl/temporary/screencapture-guitaca-uniandes-edu-co-3007-1467156465763.png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8" r="17206"/>
          <a:stretch/>
        </p:blipFill>
        <p:spPr bwMode="auto">
          <a:xfrm>
            <a:off x="4716010" y="1196845"/>
            <a:ext cx="4308972" cy="50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7 Origin-destination matrices during the day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um of 5 weekdays between Feb. 16-20 2015</a:t>
            </a:r>
          </a:p>
          <a:p>
            <a:pPr lvl="1"/>
            <a:r>
              <a:rPr lang="en-US" dirty="0" smtClean="0"/>
              <a:t>Incoming and outgoing data for May 20-21 2015</a:t>
            </a:r>
          </a:p>
          <a:p>
            <a:endParaRPr lang="en-US" dirty="0"/>
          </a:p>
        </p:txBody>
      </p:sp>
      <p:sp>
        <p:nvSpPr>
          <p:cNvPr id="6" name="AutoShape 2" descr="filesystem:chrome-extension://fdpohaocaechififmbbbbbknoalclacl/temporary/screencapture-guitaca-uniandes-edu-co-3010-1467156863543.png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r="18024"/>
          <a:stretch/>
        </p:blipFill>
        <p:spPr bwMode="auto">
          <a:xfrm>
            <a:off x="4572000" y="1484865"/>
            <a:ext cx="4446928" cy="482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2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Analysis task:</a:t>
            </a:r>
          </a:p>
          <a:p>
            <a:pPr lvl="1"/>
            <a:r>
              <a:rPr lang="en-US" dirty="0" smtClean="0"/>
              <a:t>How the people move in TM on peak and valley hours?</a:t>
            </a:r>
          </a:p>
          <a:p>
            <a:r>
              <a:rPr lang="en-US" b="1" dirty="0" smtClean="0"/>
              <a:t>Analysis variables:</a:t>
            </a:r>
          </a:p>
          <a:p>
            <a:pPr lvl="1"/>
            <a:r>
              <a:rPr lang="en-US" dirty="0" smtClean="0"/>
              <a:t>Origin-destination matrices</a:t>
            </a:r>
          </a:p>
          <a:p>
            <a:pPr lvl="1"/>
            <a:r>
              <a:rPr lang="en-US" dirty="0" smtClean="0"/>
              <a:t>Incoming-outgoing data per station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4" t="73236" r="41737"/>
          <a:stretch/>
        </p:blipFill>
        <p:spPr bwMode="auto">
          <a:xfrm>
            <a:off x="4799994" y="1353994"/>
            <a:ext cx="3809590" cy="163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16258" r="17630" b="12618"/>
          <a:stretch/>
        </p:blipFill>
        <p:spPr bwMode="auto">
          <a:xfrm>
            <a:off x="4572000" y="3284990"/>
            <a:ext cx="4216647" cy="283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88" y="2711545"/>
            <a:ext cx="3496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Custom interactive visualization for O/D Matrices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92485" y="6131715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Interactive visualization for Incoming/Outgoing data per station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de 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b="1" dirty="0" smtClean="0"/>
              <a:t>Data:</a:t>
            </a:r>
          </a:p>
          <a:p>
            <a:pPr lvl="1"/>
            <a:r>
              <a:rPr lang="en-US" dirty="0" smtClean="0"/>
              <a:t>TM Incidents from Jan and Feb 2016</a:t>
            </a:r>
          </a:p>
          <a:p>
            <a:r>
              <a:rPr lang="en-US" dirty="0" smtClean="0"/>
              <a:t>Important aspects</a:t>
            </a:r>
          </a:p>
          <a:p>
            <a:pPr lvl="1"/>
            <a:r>
              <a:rPr lang="en-US" dirty="0" smtClean="0"/>
              <a:t>Spatial (Where?)</a:t>
            </a:r>
          </a:p>
          <a:p>
            <a:pPr lvl="1"/>
            <a:r>
              <a:rPr lang="en-US" dirty="0" smtClean="0"/>
              <a:t>Time (When?)</a:t>
            </a:r>
          </a:p>
          <a:p>
            <a:pPr lvl="1"/>
            <a:r>
              <a:rPr lang="en-US" dirty="0" smtClean="0"/>
              <a:t>Theme (What?)</a:t>
            </a:r>
          </a:p>
          <a:p>
            <a:pPr lvl="1"/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3"/>
          <a:stretch/>
        </p:blipFill>
        <p:spPr bwMode="auto">
          <a:xfrm>
            <a:off x="4333810" y="1480231"/>
            <a:ext cx="4702500" cy="294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5" r="19947"/>
          <a:stretch/>
        </p:blipFill>
        <p:spPr bwMode="auto">
          <a:xfrm>
            <a:off x="4333810" y="3717020"/>
            <a:ext cx="4702500" cy="244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incidentes</a:t>
            </a:r>
            <a:r>
              <a:rPr lang="en-US" dirty="0" smtClean="0"/>
              <a:t> de 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3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Analysis tasks:</a:t>
            </a:r>
          </a:p>
          <a:p>
            <a:pPr lvl="1"/>
            <a:r>
              <a:rPr lang="en-US" dirty="0" smtClean="0"/>
              <a:t>Is there a correlation between time and space, and type of incident?</a:t>
            </a:r>
          </a:p>
          <a:p>
            <a:pPr lvl="1"/>
            <a:r>
              <a:rPr lang="en-US" dirty="0" smtClean="0"/>
              <a:t>Where should be located the workshops?</a:t>
            </a:r>
          </a:p>
          <a:p>
            <a:r>
              <a:rPr lang="en-US" b="1" dirty="0" smtClean="0"/>
              <a:t>Analysis variables:</a:t>
            </a:r>
          </a:p>
          <a:p>
            <a:pPr lvl="1"/>
            <a:r>
              <a:rPr lang="en-US" dirty="0" smtClean="0"/>
              <a:t>Incidents (location, type, and time)</a:t>
            </a:r>
          </a:p>
          <a:p>
            <a:pPr lvl="1"/>
            <a:r>
              <a:rPr lang="en-US" dirty="0" err="1" smtClean="0"/>
              <a:t>Transmilenio</a:t>
            </a:r>
            <a:r>
              <a:rPr lang="en-US" dirty="0" smtClean="0"/>
              <a:t> stations</a:t>
            </a:r>
          </a:p>
          <a:p>
            <a:pPr lvl="1"/>
            <a:endParaRPr lang="en-US" b="1" dirty="0"/>
          </a:p>
        </p:txBody>
      </p:sp>
      <p:sp>
        <p:nvSpPr>
          <p:cNvPr id="6" name="AutoShape 2" descr="filesystem:chrome-extension://fdpohaocaechififmbbbbbknoalclacl/temporary/screencapture-guitaca-uniandes-edu-co-3000-1467158621794.png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19221" r="50000" b="42035"/>
          <a:stretch/>
        </p:blipFill>
        <p:spPr bwMode="auto">
          <a:xfrm>
            <a:off x="4716011" y="1268850"/>
            <a:ext cx="4278918" cy="292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9" t="13478" r="1473" b="37474"/>
          <a:stretch/>
        </p:blipFill>
        <p:spPr bwMode="auto">
          <a:xfrm>
            <a:off x="4716011" y="4190310"/>
            <a:ext cx="4104284" cy="254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Exploraci</a:t>
            </a:r>
            <a:r>
              <a:rPr lang="en-US" dirty="0" err="1" smtClean="0"/>
              <a:t>ón</a:t>
            </a:r>
            <a:r>
              <a:rPr lang="en-US" dirty="0" smtClean="0"/>
              <a:t> de </a:t>
            </a:r>
            <a:r>
              <a:rPr lang="en-US" dirty="0" err="1" smtClean="0"/>
              <a:t>incidentes</a:t>
            </a:r>
            <a:r>
              <a:rPr lang="en-US" dirty="0" smtClean="0"/>
              <a:t> de 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65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</TotalTime>
  <Words>297</Words>
  <Application>Microsoft Macintosh PowerPoint</Application>
  <PresentationFormat>On-screen Show (4:3)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Juan Camilo Ibarra PhD Candidate</vt:lpstr>
      <vt:lpstr>¿Quién soy yo?</vt:lpstr>
      <vt:lpstr>Algunos trabajos</vt:lpstr>
      <vt:lpstr>Exploración de datos de Uber</vt:lpstr>
      <vt:lpstr>Exploración de datos de Uber</vt:lpstr>
      <vt:lpstr>Exploración de datos de TM</vt:lpstr>
      <vt:lpstr>Exploración de datos de TM</vt:lpstr>
      <vt:lpstr>Exploración de incidentes de TM</vt:lpstr>
      <vt:lpstr>Exploración de incidentes de TM</vt:lpstr>
      <vt:lpstr>Plataforma de visualización proyecto PLMB</vt:lpstr>
      <vt:lpstr>Plataforma de visualización proyecto PLMB</vt:lpstr>
      <vt:lpstr>¿Preguntas?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done</dc:creator>
  <cp:lastModifiedBy>JUAN CAMILO IBARRA LOPEZ</cp:lastModifiedBy>
  <cp:revision>108</cp:revision>
  <dcterms:created xsi:type="dcterms:W3CDTF">2016-07-19T14:59:43Z</dcterms:created>
  <dcterms:modified xsi:type="dcterms:W3CDTF">2016-08-06T12:49:56Z</dcterms:modified>
</cp:coreProperties>
</file>